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88" d="100"/>
          <a:sy n="88" d="100"/>
        </p:scale>
        <p:origin x="264" y="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23-10-2024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23-10-2024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23/10/2024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23/10/2024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23/10/2024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23/10/2024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2232000"/>
            <a:ext cx="11006402"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0"/>
            <a:ext cx="11006401" cy="1112675"/>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23/10/2024</a:t>
            </a:fld>
            <a:endParaRPr lang="nl-NL"/>
          </a:p>
        </p:txBody>
      </p:sp>
      <p:sp>
        <p:nvSpPr>
          <p:cNvPr id="2" name="Titel 1"/>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23/10/2024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2</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tweede oplossing</a:t>
            </a:r>
            <a:endParaRPr sz="3000" b="0" i="0">
              <a:latin typeface="Calibri"/>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1800" b="0" i="0">
                <a:latin typeface="Courier"/>
              </a:rPr>
              <a:t>hoek    impedantie (Ohm)     lengte coax (cm)</a:t>
            </a:r>
            <a:endParaRPr sz="1800" b="0" i="0">
              <a:latin typeface="Courier"/>
            </a:endParaRPr>
          </a:p>
          <a:p>
            <a:pPr>
              <a:lnSpc>
                <a:spcPts val="800"/>
              </a:lnSpc>
              <a:defRPr>
                <a:solidFill>
                  <a:srgbClr val="000000"/>
                </a:solidFill>
              </a:defRPr>
            </a:pPr>
            <a:r>
              <a:rPr sz="1800" b="0" i="0">
                <a:latin typeface="Courier"/>
              </a:rPr>
              <a:t>  75  Z= 50.69-23.87j Ohm     lengte=5.21 cm</a:t>
            </a:r>
            <a:endParaRPr sz="1800" b="0" i="0">
              <a:latin typeface="Courier"/>
            </a:endParaRPr>
          </a:p>
          <a:p>
            <a:pPr>
              <a:lnSpc>
                <a:spcPts val="800"/>
              </a:lnSpc>
              <a:defRPr>
                <a:solidFill>
                  <a:srgbClr val="000000"/>
                </a:solidFill>
              </a:defRPr>
            </a:pPr>
            <a:r>
              <a:rPr sz="1800" b="0" i="0">
                <a:latin typeface="Courier"/>
              </a:rPr>
              <a:t>  76  Z= 50.27-23.78j Ohm     lengte=5.28 cm</a:t>
            </a:r>
            <a:endParaRPr sz="1800" b="0" i="0">
              <a:latin typeface="Courier"/>
            </a:endParaRPr>
          </a:p>
          <a:p>
            <a:pPr>
              <a:lnSpc>
                <a:spcPts val="800"/>
              </a:lnSpc>
              <a:defRPr>
                <a:solidFill>
                  <a:srgbClr val="000000"/>
                </a:solidFill>
              </a:defRPr>
            </a:pPr>
            <a:r>
              <a:rPr sz="1800" b="0" i="0">
                <a:latin typeface="Courier"/>
              </a:rPr>
              <a:t>  77  Z= 49.86-23.68j Ohm     lengte=5.35 cm</a:t>
            </a:r>
            <a:endParaRPr sz="1800" b="0" i="0">
              <a:latin typeface="Courier"/>
            </a:endParaRPr>
          </a:p>
          <a:p>
            <a:pPr>
              <a:lnSpc>
                <a:spcPts val="800"/>
              </a:lnSpc>
              <a:defRPr>
                <a:solidFill>
                  <a:srgbClr val="000000"/>
                </a:solidFill>
              </a:defRPr>
            </a:pPr>
            <a:r>
              <a:rPr sz="1800" b="0" i="0">
                <a:latin typeface="Courier"/>
              </a:rPr>
              <a:t>  78  Z= 49.45-23.58j Ohm     lengte=5.42 cm</a:t>
            </a:r>
            <a:endParaRPr sz="1800" b="0" i="0">
              <a:latin typeface="Courier"/>
            </a:endParaRPr>
          </a:p>
          <a:p>
            <a:pPr>
              <a:lnSpc>
                <a:spcPts val="800"/>
              </a:lnSpc>
              <a:defRPr>
                <a:solidFill>
                  <a:srgbClr val="000000"/>
                </a:solidFill>
              </a:defRPr>
            </a:pPr>
            <a:r>
              <a:rPr sz="1800" b="0" i="0">
                <a:latin typeface="Courier"/>
              </a:rPr>
              <a:t>  79  Z= 49.04-23.47j Ohm     lengte=5.49 cm</a:t>
            </a:r>
            <a:endParaRPr sz="1800" b="0" i="0">
              <a:latin typeface="Courier"/>
            </a:endParaRPr>
          </a:p>
          <a:p>
            <a:pPr>
              <a:lnSpc>
                <a:spcPts val="800"/>
              </a:lnSpc>
              <a:defRPr>
                <a:solidFill>
                  <a:srgbClr val="000000"/>
                </a:solidFill>
              </a:defRPr>
            </a:pPr>
            <a:endParaRPr sz="18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tweede oplossing te realiseren wordt dus:</a:t>
            </a:r>
            <a:endParaRPr sz="3000" b="0" i="0">
              <a:latin typeface="Calibri"/>
            </a:endParaR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tweede oplossing.</a:t>
            </a:r>
            <a:endParaRPr sz="3000" b="0" i="0">
              <a:latin typeface="Calibri"/>
            </a:endParaR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3: Bijplaatsen van een capaciteit in parallel</a:t>
            </a:r>
            <a:endParaRPr sz="3000" b="0" i="0">
              <a:latin typeface="Calibri"/>
            </a:endParaRPr>
          </a:p>
          <a:p>
            <a:endParaRPr sz="3000" b="0" i="0">
              <a:latin typeface="Calibri"/>
            </a:endParaRPr>
          </a:p>
          <a:p>
            <a:r>
              <a:rPr sz="3000" b="0" i="0">
                <a:latin typeface="Calibri"/>
              </a:rPr>
              <a:t>We plaatsen $\frac{Z_L}{Z_0}=1.6$ op de Smith kaart en we zoeken waar we de y=1 cirkel snijden in het bovenste deel van de kaart.</a:t>
            </a:r>
            <a:endParaRPr sz="3000" b="0" i="0">
              <a:latin typeface="Calibri"/>
            </a:endParaR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a:t>
            </a:r>
            <a:endParaRPr sz="3000" b="0" i="0">
              <a:latin typeface="Calibri"/>
            </a:endParaR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Omdat een Smith kaart in admitantie het spiegelbeeld is van een Smith kaart in impedentie, kunnen we ook de kaart spiegelen. We moeten dan wel aan de andere kant van de kaart vertrekken. Dit is weergegeven in figuur 6.</a:t>
            </a:r>
            <a:endParaRPr sz="3000" b="0" i="0">
              <a:latin typeface="Calibri"/>
            </a:endParaR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 als admittantie.</a:t>
            </a:r>
            <a:endParaRPr sz="3000" b="0" i="0">
              <a:latin typeface="Calibri"/>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1800" b="0" i="0">
                <a:latin typeface="Courier"/>
              </a:rPr>
              <a:t>hoek    admitantie (Siemens)     lengte coax (cm)</a:t>
            </a:r>
            <a:endParaRPr sz="1800" b="0" i="0">
              <a:latin typeface="Courier"/>
            </a:endParaRPr>
          </a:p>
          <a:p>
            <a:pPr>
              <a:lnSpc>
                <a:spcPts val="800"/>
              </a:lnSpc>
              <a:defRPr>
                <a:solidFill>
                  <a:srgbClr val="000000"/>
                </a:solidFill>
              </a:defRPr>
            </a:pPr>
            <a:r>
              <a:rPr sz="1800" b="0" i="0">
                <a:latin typeface="Courier"/>
              </a:rPr>
              <a:t> 255    Y= 20.28-9.55j mS     lengte=17.71 cm</a:t>
            </a:r>
            <a:endParaRPr sz="1800" b="0" i="0">
              <a:latin typeface="Courier"/>
            </a:endParaRPr>
          </a:p>
          <a:p>
            <a:pPr>
              <a:lnSpc>
                <a:spcPts val="800"/>
              </a:lnSpc>
              <a:defRPr>
                <a:solidFill>
                  <a:srgbClr val="000000"/>
                </a:solidFill>
              </a:defRPr>
            </a:pPr>
            <a:r>
              <a:rPr sz="1800" b="0" i="0">
                <a:latin typeface="Courier"/>
              </a:rPr>
              <a:t> 256    Y= 20.11-9.51j mS     lengte=17.78 cm</a:t>
            </a:r>
            <a:endParaRPr sz="1800" b="0" i="0">
              <a:latin typeface="Courier"/>
            </a:endParaRPr>
          </a:p>
          <a:p>
            <a:pPr>
              <a:lnSpc>
                <a:spcPts val="800"/>
              </a:lnSpc>
              <a:defRPr>
                <a:solidFill>
                  <a:srgbClr val="000000"/>
                </a:solidFill>
              </a:defRPr>
            </a:pPr>
            <a:r>
              <a:rPr sz="1800" b="0" i="0">
                <a:latin typeface="Courier"/>
              </a:rPr>
              <a:t> 257    Y= 19.94-9.47j mS     lengte=17.85 cm</a:t>
            </a:r>
            <a:endParaRPr sz="1800" b="0" i="0">
              <a:latin typeface="Courier"/>
            </a:endParaRPr>
          </a:p>
          <a:p>
            <a:pPr>
              <a:lnSpc>
                <a:spcPts val="800"/>
              </a:lnSpc>
              <a:defRPr>
                <a:solidFill>
                  <a:srgbClr val="000000"/>
                </a:solidFill>
              </a:defRPr>
            </a:pPr>
            <a:r>
              <a:rPr sz="1800" b="0" i="0">
                <a:latin typeface="Courier"/>
              </a:rPr>
              <a:t> 258    Y= 19.78-9.43j mS     lengte=17.92 cm</a:t>
            </a:r>
            <a:endParaRPr sz="1800" b="0" i="0">
              <a:latin typeface="Courier"/>
            </a:endParaRPr>
          </a:p>
          <a:p>
            <a:pPr>
              <a:lnSpc>
                <a:spcPts val="800"/>
              </a:lnSpc>
              <a:defRPr>
                <a:solidFill>
                  <a:srgbClr val="000000"/>
                </a:solidFill>
              </a:defRPr>
            </a:pPr>
            <a:r>
              <a:rPr sz="1800" b="0" i="0">
                <a:latin typeface="Courier"/>
              </a:rPr>
              <a:t> 259    Y= 19.62-9.39j mS     lengte=17.99 cm</a:t>
            </a:r>
            <a:endParaRPr sz="1800" b="0" i="0">
              <a:latin typeface="Courier"/>
            </a:endParaRPr>
          </a:p>
          <a:p>
            <a:pPr>
              <a:lnSpc>
                <a:spcPts val="800"/>
              </a:lnSpc>
              <a:defRPr>
                <a:solidFill>
                  <a:srgbClr val="000000"/>
                </a:solidFill>
              </a:defRPr>
            </a:pPr>
            <a:endParaRPr sz="18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derde oplossing te realiseren wordt dus:</a:t>
            </a:r>
            <a:endParaRPr sz="3000" b="0" i="0">
              <a:latin typeface="Calibri"/>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2</a:t>
            </a:r>
            <a:endParaRPr sz="3000" b="0" i="0">
              <a:latin typeface="Calibri"/>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derde oplossing.</a:t>
            </a:r>
            <a:endParaRPr sz="3000" b="0" i="0">
              <a:latin typeface="Calibri"/>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4: Bijplaatsen van een spoel in parallel</a:t>
            </a:r>
            <a:endParaRPr sz="3000" b="0" i="0">
              <a:latin typeface="Calibri"/>
            </a:endParaRPr>
          </a:p>
          <a:p>
            <a:endParaRPr sz="3000" b="0" i="0">
              <a:latin typeface="Calibri"/>
            </a:endParaRPr>
          </a:p>
          <a:p>
            <a:r>
              <a:rPr sz="3000" b="0" i="0">
                <a:latin typeface="Calibri"/>
              </a:rPr>
              <a:t>We plaatsen $\frac{Z_L}{Z_0}=\frac{1}{1.6}$ op de Smith kaart en we zoeken waar we de y=1 cirkel snijden in het bovenste deel van de kaart.</a:t>
            </a:r>
            <a:endParaRPr sz="3000" b="0" i="0">
              <a:latin typeface="Calibri"/>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vierde oplossing.</a:t>
            </a:r>
            <a:endParaRPr sz="3000" b="0" i="0">
              <a:latin typeface="Calibri"/>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1800" b="0" i="0">
                <a:latin typeface="Courier"/>
              </a:rPr>
              <a:t>hoek    admitantie (Siemens)     lengte coax (cm)</a:t>
            </a:r>
            <a:endParaRPr sz="1800" b="0" i="0">
              <a:latin typeface="Courier"/>
            </a:endParaRPr>
          </a:p>
          <a:p>
            <a:pPr>
              <a:lnSpc>
                <a:spcPts val="800"/>
              </a:lnSpc>
              <a:defRPr>
                <a:solidFill>
                  <a:srgbClr val="000000"/>
                </a:solidFill>
              </a:defRPr>
            </a:pPr>
            <a:r>
              <a:rPr sz="1800" b="0" i="0">
                <a:latin typeface="Courier"/>
              </a:rPr>
              <a:t> 100    Y= 19.46+9.34j mS     lengte=6.94 cm</a:t>
            </a:r>
            <a:endParaRPr sz="1800" b="0" i="0">
              <a:latin typeface="Courier"/>
            </a:endParaRPr>
          </a:p>
          <a:p>
            <a:pPr>
              <a:lnSpc>
                <a:spcPts val="800"/>
              </a:lnSpc>
              <a:defRPr>
                <a:solidFill>
                  <a:srgbClr val="000000"/>
                </a:solidFill>
              </a:defRPr>
            </a:pPr>
            <a:r>
              <a:rPr sz="1800" b="0" i="0">
                <a:latin typeface="Courier"/>
              </a:rPr>
              <a:t> 101    Y= 19.62+9.39j mS     lengte=7.01 cm</a:t>
            </a:r>
            <a:endParaRPr sz="1800" b="0" i="0">
              <a:latin typeface="Courier"/>
            </a:endParaRPr>
          </a:p>
          <a:p>
            <a:pPr>
              <a:lnSpc>
                <a:spcPts val="800"/>
              </a:lnSpc>
              <a:defRPr>
                <a:solidFill>
                  <a:srgbClr val="000000"/>
                </a:solidFill>
              </a:defRPr>
            </a:pPr>
            <a:r>
              <a:rPr sz="1800" b="0" i="0">
                <a:latin typeface="Courier"/>
              </a:rPr>
              <a:t> 102    Y= 19.78+9.43j mS     lengte=7.08 cm</a:t>
            </a:r>
            <a:endParaRPr sz="1800" b="0" i="0">
              <a:latin typeface="Courier"/>
            </a:endParaRPr>
          </a:p>
          <a:p>
            <a:pPr>
              <a:lnSpc>
                <a:spcPts val="800"/>
              </a:lnSpc>
              <a:defRPr>
                <a:solidFill>
                  <a:srgbClr val="000000"/>
                </a:solidFill>
              </a:defRPr>
            </a:pPr>
            <a:r>
              <a:rPr sz="1800" b="0" i="0">
                <a:latin typeface="Courier"/>
              </a:rPr>
              <a:t> 103    Y= 19.94+9.47j mS     lengte=7.15 cm</a:t>
            </a:r>
            <a:endParaRPr sz="1800" b="0" i="0">
              <a:latin typeface="Courier"/>
            </a:endParaRPr>
          </a:p>
          <a:p>
            <a:pPr>
              <a:lnSpc>
                <a:spcPts val="800"/>
              </a:lnSpc>
              <a:defRPr>
                <a:solidFill>
                  <a:srgbClr val="000000"/>
                </a:solidFill>
              </a:defRPr>
            </a:pPr>
            <a:r>
              <a:rPr sz="1800" b="0" i="0">
                <a:latin typeface="Courier"/>
              </a:rPr>
              <a:t> 104    Y= 20.11+9.51j mS     lengte=7.22 cm</a:t>
            </a:r>
            <a:endParaRPr sz="1800" b="0" i="0">
              <a:latin typeface="Courier"/>
            </a:endParaRPr>
          </a:p>
          <a:p>
            <a:pPr>
              <a:lnSpc>
                <a:spcPts val="800"/>
              </a:lnSpc>
              <a:defRPr>
                <a:solidFill>
                  <a:srgbClr val="000000"/>
                </a:solidFill>
              </a:defRPr>
            </a:pPr>
            <a:endParaRPr sz="18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vierde oplossing te realiseren wordt dus:</a:t>
            </a:r>
            <a:endParaRPr sz="3000" b="0" i="0">
              <a:latin typeface="Calibri"/>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vierde oplossing.</a:t>
            </a:r>
            <a:endParaRPr sz="3000" b="0" i="0">
              <a:latin typeface="Calibri"/>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5: Oplossing 3 waarbij de condensator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vijfde oplossing.</a:t>
            </a:r>
            <a:endParaRPr sz="3000" b="0" i="0">
              <a:latin typeface="Calibri"/>
            </a:endParaR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1800" b="0" i="0">
                <a:latin typeface="Courier"/>
              </a:rPr>
              <a:t>hoek    admitantie (Siemens)     lengte coax (cm)</a:t>
            </a:r>
            <a:endParaRPr sz="1800" b="0" i="0">
              <a:latin typeface="Courier"/>
            </a:endParaRPr>
          </a:p>
          <a:p>
            <a:pPr>
              <a:lnSpc>
                <a:spcPts val="800"/>
              </a:lnSpc>
              <a:defRPr>
                <a:solidFill>
                  <a:srgbClr val="000000"/>
                </a:solidFill>
              </a:defRPr>
            </a:pPr>
            <a:r>
              <a:rPr sz="1800" b="0" i="0">
                <a:latin typeface="Courier"/>
              </a:rPr>
              <a:t> 255    Y= 20.28-9.55j mS     lengte=17.71 cm</a:t>
            </a:r>
            <a:endParaRPr sz="1800" b="0" i="0">
              <a:latin typeface="Courier"/>
            </a:endParaRPr>
          </a:p>
          <a:p>
            <a:pPr>
              <a:lnSpc>
                <a:spcPts val="800"/>
              </a:lnSpc>
              <a:defRPr>
                <a:solidFill>
                  <a:srgbClr val="000000"/>
                </a:solidFill>
              </a:defRPr>
            </a:pPr>
            <a:r>
              <a:rPr sz="1800" b="0" i="0">
                <a:latin typeface="Courier"/>
              </a:rPr>
              <a:t> 256    Y= 20.11-9.51j mS     lengte=17.78 cm</a:t>
            </a:r>
            <a:endParaRPr sz="1800" b="0" i="0">
              <a:latin typeface="Courier"/>
            </a:endParaRPr>
          </a:p>
          <a:p>
            <a:pPr>
              <a:lnSpc>
                <a:spcPts val="800"/>
              </a:lnSpc>
              <a:defRPr>
                <a:solidFill>
                  <a:srgbClr val="000000"/>
                </a:solidFill>
              </a:defRPr>
            </a:pPr>
            <a:r>
              <a:rPr sz="1800" b="0" i="0">
                <a:latin typeface="Courier"/>
              </a:rPr>
              <a:t> 257    Y= 19.94-9.47j mS     lengte=17.85 cm</a:t>
            </a:r>
            <a:endParaRPr sz="1800" b="0" i="0">
              <a:latin typeface="Courier"/>
            </a:endParaRPr>
          </a:p>
          <a:p>
            <a:pPr>
              <a:lnSpc>
                <a:spcPts val="800"/>
              </a:lnSpc>
              <a:defRPr>
                <a:solidFill>
                  <a:srgbClr val="000000"/>
                </a:solidFill>
              </a:defRPr>
            </a:pPr>
            <a:r>
              <a:rPr sz="1800" b="0" i="0">
                <a:latin typeface="Courier"/>
              </a:rPr>
              <a:t> 258    Y= 19.78-9.43j mS     lengte=17.92 cm</a:t>
            </a:r>
            <a:endParaRPr sz="1800" b="0" i="0">
              <a:latin typeface="Courier"/>
            </a:endParaRPr>
          </a:p>
          <a:p>
            <a:pPr>
              <a:lnSpc>
                <a:spcPts val="800"/>
              </a:lnSpc>
              <a:defRPr>
                <a:solidFill>
                  <a:srgbClr val="000000"/>
                </a:solidFill>
              </a:defRPr>
            </a:pPr>
            <a:r>
              <a:rPr sz="1800" b="0" i="0">
                <a:latin typeface="Courier"/>
              </a:rPr>
              <a:t> 259    Y= 19.62-9.39j mS     lengte=17.99 cm</a:t>
            </a:r>
            <a:endParaRPr sz="1800" b="0" i="0">
              <a:latin typeface="Courier"/>
            </a:endParaRPr>
          </a:p>
          <a:p>
            <a:pPr>
              <a:lnSpc>
                <a:spcPts val="800"/>
              </a:lnSpc>
              <a:defRPr>
                <a:solidFill>
                  <a:srgbClr val="000000"/>
                </a:solidFill>
              </a:defRPr>
            </a:pPr>
            <a:endParaRPr sz="18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vijfde oplossing te realiseren wordt dus:</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Opgave</a:t>
            </a:r>
            <a:endParaRPr sz="3000" b="0" i="0">
              <a:latin typeface="Calibri"/>
            </a:endParaRPr>
          </a:p>
          <a:p>
            <a:endParaRPr sz="3000" b="0" i="0">
              <a:latin typeface="Calibri"/>
            </a:endParaRPr>
          </a:p>
          <a:p>
            <a:r>
              <a:rPr sz="3000" b="0" i="0">
                <a:latin typeface="Calibri"/>
              </a:rPr>
              <a:t>Hoe gebruik je een Smith kaart om een antenne van 80 Ohm aan te passen aan een coax van 50 Ohm voor een frequentie van 300 MHz ($\lambda$= 50 cm)?</a:t>
            </a:r>
            <a:endParaRPr sz="3000" b="0" i="0">
              <a:latin typeface="Calibri"/>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vijfde oplossing.</a:t>
            </a:r>
            <a:endParaRPr sz="3000" b="0" i="0">
              <a:latin typeface="Calibri"/>
            </a:endParaR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6: Oplossing 3 waarbij de condensator vervangen is door een kortgesloten transmissielijn</a:t>
            </a:r>
            <a:endParaRPr sz="3000" b="0" i="0">
              <a:latin typeface="Calibri"/>
            </a:endParaRPr>
          </a:p>
          <a:p>
            <a:endParaRPr sz="3000" b="0" i="0">
              <a:latin typeface="Calibri"/>
            </a:endParaRPr>
          </a:p>
          <a:p>
            <a:r>
              <a:rPr sz="3000" b="0" i="0">
                <a:latin typeface="Calibri"/>
              </a:rPr>
              <a:t>De y = 1 - j 0.47 compenseren we door +j 0.47 vertrekkende vanuit g=$\infty$</a:t>
            </a:r>
            <a:endParaRPr sz="3000" b="0" i="0">
              <a:latin typeface="Calibri"/>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zesde oplossing.</a:t>
            </a:r>
            <a:endParaRPr sz="3000" b="0" i="0">
              <a:latin typeface="Calibri"/>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1800" b="0" i="0">
                <a:latin typeface="Courier"/>
              </a:rPr>
              <a:t>hoek    admitantie (Siemens)     lengte coax (cm)</a:t>
            </a:r>
            <a:endParaRPr sz="1800" b="0" i="0">
              <a:latin typeface="Courier"/>
            </a:endParaRPr>
          </a:p>
          <a:p>
            <a:pPr>
              <a:lnSpc>
                <a:spcPts val="800"/>
              </a:lnSpc>
              <a:defRPr>
                <a:solidFill>
                  <a:srgbClr val="000000"/>
                </a:solidFill>
              </a:defRPr>
            </a:pPr>
            <a:r>
              <a:rPr sz="1800" b="0" i="0">
                <a:latin typeface="Courier"/>
              </a:rPr>
              <a:t> 255    Y= 20.28-9.55j mS     lengte=17.71 cm</a:t>
            </a:r>
            <a:endParaRPr sz="1800" b="0" i="0">
              <a:latin typeface="Courier"/>
            </a:endParaRPr>
          </a:p>
          <a:p>
            <a:pPr>
              <a:lnSpc>
                <a:spcPts val="800"/>
              </a:lnSpc>
              <a:defRPr>
                <a:solidFill>
                  <a:srgbClr val="000000"/>
                </a:solidFill>
              </a:defRPr>
            </a:pPr>
            <a:r>
              <a:rPr sz="1800" b="0" i="0">
                <a:latin typeface="Courier"/>
              </a:rPr>
              <a:t> 256    Y= 20.11-9.51j mS     lengte=17.78 cm</a:t>
            </a:r>
            <a:endParaRPr sz="1800" b="0" i="0">
              <a:latin typeface="Courier"/>
            </a:endParaRPr>
          </a:p>
          <a:p>
            <a:pPr>
              <a:lnSpc>
                <a:spcPts val="800"/>
              </a:lnSpc>
              <a:defRPr>
                <a:solidFill>
                  <a:srgbClr val="000000"/>
                </a:solidFill>
              </a:defRPr>
            </a:pPr>
            <a:r>
              <a:rPr sz="1800" b="0" i="0">
                <a:latin typeface="Courier"/>
              </a:rPr>
              <a:t> 257    Y= 19.94-9.47j mS     lengte=17.85 cm</a:t>
            </a:r>
            <a:endParaRPr sz="1800" b="0" i="0">
              <a:latin typeface="Courier"/>
            </a:endParaRPr>
          </a:p>
          <a:p>
            <a:pPr>
              <a:lnSpc>
                <a:spcPts val="800"/>
              </a:lnSpc>
              <a:defRPr>
                <a:solidFill>
                  <a:srgbClr val="000000"/>
                </a:solidFill>
              </a:defRPr>
            </a:pPr>
            <a:r>
              <a:rPr sz="1800" b="0" i="0">
                <a:latin typeface="Courier"/>
              </a:rPr>
              <a:t> 258    Y= 19.78-9.43j mS     lengte=17.92 cm</a:t>
            </a:r>
            <a:endParaRPr sz="1800" b="0" i="0">
              <a:latin typeface="Courier"/>
            </a:endParaRPr>
          </a:p>
          <a:p>
            <a:pPr>
              <a:lnSpc>
                <a:spcPts val="800"/>
              </a:lnSpc>
              <a:defRPr>
                <a:solidFill>
                  <a:srgbClr val="000000"/>
                </a:solidFill>
              </a:defRPr>
            </a:pPr>
            <a:r>
              <a:rPr sz="1800" b="0" i="0">
                <a:latin typeface="Courier"/>
              </a:rPr>
              <a:t> 259    Y= 19.62-9.39j mS     lengte=17.99 cm</a:t>
            </a:r>
            <a:endParaRPr sz="1800" b="0" i="0">
              <a:latin typeface="Courier"/>
            </a:endParaRPr>
          </a:p>
          <a:p>
            <a:pPr>
              <a:lnSpc>
                <a:spcPts val="800"/>
              </a:lnSpc>
              <a:defRPr>
                <a:solidFill>
                  <a:srgbClr val="000000"/>
                </a:solidFill>
              </a:defRPr>
            </a:pPr>
            <a:endParaRPr sz="18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zesde oplossing te realiseren wordt dus:</a:t>
            </a:r>
            <a:endParaRPr sz="3000" b="0" i="0">
              <a:latin typeface="Calibri"/>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zesde oplossing.</a:t>
            </a:r>
            <a:endParaRPr sz="3000" b="0" i="0">
              <a:latin typeface="Calibri"/>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7: Oplossing 4 waarbij het spoel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zevende oplossing.</a:t>
            </a:r>
            <a:endParaRPr sz="3000" b="0" i="0">
              <a:latin typeface="Calibri"/>
            </a:endParaR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1800" b="0" i="0">
                <a:latin typeface="Courier"/>
              </a:rPr>
              <a:t>hoek    admitantie (Siemens)     lengte coax (cm)</a:t>
            </a:r>
            <a:endParaRPr sz="1800" b="0" i="0">
              <a:latin typeface="Courier"/>
            </a:endParaRPr>
          </a:p>
          <a:p>
            <a:pPr>
              <a:lnSpc>
                <a:spcPts val="800"/>
              </a:lnSpc>
              <a:defRPr>
                <a:solidFill>
                  <a:srgbClr val="000000"/>
                </a:solidFill>
              </a:defRPr>
            </a:pPr>
            <a:r>
              <a:rPr sz="1800" b="0" i="0">
                <a:latin typeface="Courier"/>
              </a:rPr>
              <a:t> 100    Y= 19.46+9.34j mS     lengte=6.94 cm</a:t>
            </a:r>
            <a:endParaRPr sz="1800" b="0" i="0">
              <a:latin typeface="Courier"/>
            </a:endParaRPr>
          </a:p>
          <a:p>
            <a:pPr>
              <a:lnSpc>
                <a:spcPts val="800"/>
              </a:lnSpc>
              <a:defRPr>
                <a:solidFill>
                  <a:srgbClr val="000000"/>
                </a:solidFill>
              </a:defRPr>
            </a:pPr>
            <a:r>
              <a:rPr sz="1800" b="0" i="0">
                <a:latin typeface="Courier"/>
              </a:rPr>
              <a:t> 101    Y= 19.62+9.39j mS     lengte=7.01 cm</a:t>
            </a:r>
            <a:endParaRPr sz="1800" b="0" i="0">
              <a:latin typeface="Courier"/>
            </a:endParaRPr>
          </a:p>
          <a:p>
            <a:pPr>
              <a:lnSpc>
                <a:spcPts val="800"/>
              </a:lnSpc>
              <a:defRPr>
                <a:solidFill>
                  <a:srgbClr val="000000"/>
                </a:solidFill>
              </a:defRPr>
            </a:pPr>
            <a:r>
              <a:rPr sz="1800" b="0" i="0">
                <a:latin typeface="Courier"/>
              </a:rPr>
              <a:t> 102    Y= 19.78+9.43j mS     lengte=7.08 cm</a:t>
            </a:r>
            <a:endParaRPr sz="1800" b="0" i="0">
              <a:latin typeface="Courier"/>
            </a:endParaRPr>
          </a:p>
          <a:p>
            <a:pPr>
              <a:lnSpc>
                <a:spcPts val="800"/>
              </a:lnSpc>
              <a:defRPr>
                <a:solidFill>
                  <a:srgbClr val="000000"/>
                </a:solidFill>
              </a:defRPr>
            </a:pPr>
            <a:r>
              <a:rPr sz="1800" b="0" i="0">
                <a:latin typeface="Courier"/>
              </a:rPr>
              <a:t> 103    Y= 19.94+9.47j mS     lengte=7.15 cm</a:t>
            </a:r>
            <a:endParaRPr sz="1800" b="0" i="0">
              <a:latin typeface="Courier"/>
            </a:endParaRPr>
          </a:p>
          <a:p>
            <a:pPr>
              <a:lnSpc>
                <a:spcPts val="800"/>
              </a:lnSpc>
              <a:defRPr>
                <a:solidFill>
                  <a:srgbClr val="000000"/>
                </a:solidFill>
              </a:defRPr>
            </a:pPr>
            <a:r>
              <a:rPr sz="1800" b="0" i="0">
                <a:latin typeface="Courier"/>
              </a:rPr>
              <a:t> 104    Y= 20.11+9.51j mS     lengte=7.22 cm</a:t>
            </a:r>
            <a:endParaRPr sz="1800" b="0" i="0">
              <a:latin typeface="Courier"/>
            </a:endParaRPr>
          </a:p>
          <a:p>
            <a:pPr>
              <a:lnSpc>
                <a:spcPts val="800"/>
              </a:lnSpc>
              <a:defRPr>
                <a:solidFill>
                  <a:srgbClr val="000000"/>
                </a:solidFill>
              </a:defRPr>
            </a:pPr>
            <a:endParaRPr sz="18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1800" b="0" i="0">
                <a:latin typeface="Courier"/>
              </a:rPr>
              <a:t>hoek    admitantie (Siemens)     lengte coax (cm)</a:t>
            </a:r>
            <a:endParaRPr sz="1800" b="0" i="0">
              <a:latin typeface="Courier"/>
            </a:endParaRPr>
          </a:p>
          <a:p>
            <a:pPr>
              <a:lnSpc>
                <a:spcPts val="800"/>
              </a:lnSpc>
              <a:defRPr>
                <a:solidFill>
                  <a:srgbClr val="000000"/>
                </a:solidFill>
              </a:defRPr>
            </a:pPr>
            <a:r>
              <a:rPr sz="1800" b="0" i="0">
                <a:latin typeface="Courier"/>
              </a:rPr>
              <a:t> 305       Y= -10.41j mS     lengte=21.18 cm</a:t>
            </a:r>
            <a:endParaRPr sz="1800" b="0" i="0">
              <a:latin typeface="Courier"/>
            </a:endParaRPr>
          </a:p>
          <a:p>
            <a:pPr>
              <a:lnSpc>
                <a:spcPts val="800"/>
              </a:lnSpc>
              <a:defRPr>
                <a:solidFill>
                  <a:srgbClr val="000000"/>
                </a:solidFill>
              </a:defRPr>
            </a:pPr>
            <a:r>
              <a:rPr sz="1800" b="0" i="0">
                <a:latin typeface="Courier"/>
              </a:rPr>
              <a:t> 306       Y= -10.19j mS     lengte=21.25 cm</a:t>
            </a:r>
            <a:endParaRPr sz="1800" b="0" i="0">
              <a:latin typeface="Courier"/>
            </a:endParaRPr>
          </a:p>
          <a:p>
            <a:pPr>
              <a:lnSpc>
                <a:spcPts val="800"/>
              </a:lnSpc>
              <a:defRPr>
                <a:solidFill>
                  <a:srgbClr val="000000"/>
                </a:solidFill>
              </a:defRPr>
            </a:pPr>
            <a:r>
              <a:rPr sz="1800" b="0" i="0">
                <a:latin typeface="Courier"/>
              </a:rPr>
              <a:t> 307       Y= -9.97j mS     lengte=21.32 cm</a:t>
            </a:r>
            <a:endParaRPr sz="1800" b="0" i="0">
              <a:latin typeface="Courier"/>
            </a:endParaRPr>
          </a:p>
          <a:p>
            <a:pPr>
              <a:lnSpc>
                <a:spcPts val="800"/>
              </a:lnSpc>
              <a:defRPr>
                <a:solidFill>
                  <a:srgbClr val="000000"/>
                </a:solidFill>
              </a:defRPr>
            </a:pPr>
            <a:r>
              <a:rPr sz="1800" b="0" i="0">
                <a:latin typeface="Courier"/>
              </a:rPr>
              <a:t> 308       Y= -9.75j mS     lengte=21.39 cm</a:t>
            </a:r>
            <a:endParaRPr sz="1800" b="0" i="0">
              <a:latin typeface="Courier"/>
            </a:endParaRPr>
          </a:p>
          <a:p>
            <a:pPr>
              <a:lnSpc>
                <a:spcPts val="800"/>
              </a:lnSpc>
              <a:defRPr>
                <a:solidFill>
                  <a:srgbClr val="000000"/>
                </a:solidFill>
              </a:defRPr>
            </a:pPr>
            <a:r>
              <a:rPr sz="1800" b="0" i="0">
                <a:latin typeface="Courier"/>
              </a:rPr>
              <a:t> 309       Y= -9.54j mS     lengte=21.46 cm</a:t>
            </a:r>
            <a:endParaRPr sz="1800" b="0" i="0">
              <a:latin typeface="Courier"/>
            </a:endParaRPr>
          </a:p>
          <a:p>
            <a:pPr>
              <a:lnSpc>
                <a:spcPts val="800"/>
              </a:lnSpc>
              <a:defRPr>
                <a:solidFill>
                  <a:srgbClr val="000000"/>
                </a:solidFill>
              </a:defRPr>
            </a:pPr>
            <a:r>
              <a:rPr sz="1800" b="0" i="0">
                <a:latin typeface="Courier"/>
              </a:rPr>
              <a:t> 310       Y= -9.33j mS     lengte=21.53 cm</a:t>
            </a:r>
            <a:endParaRPr sz="1800" b="0" i="0">
              <a:latin typeface="Courier"/>
            </a:endParaRPr>
          </a:p>
          <a:p>
            <a:pPr>
              <a:lnSpc>
                <a:spcPts val="800"/>
              </a:lnSpc>
              <a:defRPr>
                <a:solidFill>
                  <a:srgbClr val="000000"/>
                </a:solidFill>
              </a:defRPr>
            </a:pPr>
            <a:endParaRPr sz="18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eerste oplossing.</a:t>
            </a:r>
            <a:endParaRPr sz="3000" b="0" i="0">
              <a:latin typeface="Calibri"/>
            </a:endParaRP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zevende oplossing te realiseren wordt dus:</a:t>
            </a:r>
            <a:endParaRPr sz="3000" b="0" i="0">
              <a:latin typeface="Calibri"/>
            </a:endParaR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zevende oplossing.</a:t>
            </a:r>
            <a:endParaRPr sz="3000" b="0" i="0">
              <a:latin typeface="Calibri"/>
            </a:endParaR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8: Oplossing 4 waarbij het spoel vervangen is door een kortgesloten transmissielijn</a:t>
            </a:r>
            <a:endParaRPr sz="3000" b="0" i="0">
              <a:latin typeface="Calibri"/>
            </a:endParaRPr>
          </a:p>
          <a:p>
            <a:endParaRPr sz="3000" b="0" i="0">
              <a:latin typeface="Calibri"/>
            </a:endParaRPr>
          </a:p>
          <a:p>
            <a:endParaRPr sz="3000" b="0" i="0">
              <a:latin typeface="Calibri"/>
            </a:endParaRPr>
          </a:p>
          <a:p>
            <a:r>
              <a:rPr sz="3000" b="0" i="0">
                <a:latin typeface="Calibri"/>
              </a:rPr>
              <a:t>De y = 1 + j 0.47 compenseren we door -j 0.47 vertrekkende vanuit g=$\infty$. </a:t>
            </a:r>
            <a:endParaRPr sz="3000" b="0" i="0">
              <a:latin typeface="Calibri"/>
            </a:endParaR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achtste oplossing.</a:t>
            </a:r>
            <a:endParaRPr sz="3000" b="0" i="0">
              <a:latin typeface="Calibri"/>
            </a:endParaR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1800" b="0" i="0">
                <a:latin typeface="Courier"/>
              </a:rPr>
              <a:t>hoek    admitantie (Siemens)     lengte coax (cm)</a:t>
            </a:r>
            <a:endParaRPr sz="1800" b="0" i="0">
              <a:latin typeface="Courier"/>
            </a:endParaRPr>
          </a:p>
          <a:p>
            <a:pPr>
              <a:lnSpc>
                <a:spcPts val="800"/>
              </a:lnSpc>
              <a:defRPr>
                <a:solidFill>
                  <a:srgbClr val="000000"/>
                </a:solidFill>
              </a:defRPr>
            </a:pPr>
            <a:r>
              <a:rPr sz="1800" b="0" i="0">
                <a:latin typeface="Courier"/>
              </a:rPr>
              <a:t> 100    Y= 19.46+9.34j mS     lengte=6.94 cm</a:t>
            </a:r>
            <a:endParaRPr sz="1800" b="0" i="0">
              <a:latin typeface="Courier"/>
            </a:endParaRPr>
          </a:p>
          <a:p>
            <a:pPr>
              <a:lnSpc>
                <a:spcPts val="800"/>
              </a:lnSpc>
              <a:defRPr>
                <a:solidFill>
                  <a:srgbClr val="000000"/>
                </a:solidFill>
              </a:defRPr>
            </a:pPr>
            <a:r>
              <a:rPr sz="1800" b="0" i="0">
                <a:latin typeface="Courier"/>
              </a:rPr>
              <a:t> 101    Y= 19.62+9.39j mS     lengte=7.01 cm</a:t>
            </a:r>
            <a:endParaRPr sz="1800" b="0" i="0">
              <a:latin typeface="Courier"/>
            </a:endParaRPr>
          </a:p>
          <a:p>
            <a:pPr>
              <a:lnSpc>
                <a:spcPts val="800"/>
              </a:lnSpc>
              <a:defRPr>
                <a:solidFill>
                  <a:srgbClr val="000000"/>
                </a:solidFill>
              </a:defRPr>
            </a:pPr>
            <a:r>
              <a:rPr sz="1800" b="0" i="0">
                <a:latin typeface="Courier"/>
              </a:rPr>
              <a:t> 102    Y= 19.78+9.43j mS     lengte=7.08 cm</a:t>
            </a:r>
            <a:endParaRPr sz="1800" b="0" i="0">
              <a:latin typeface="Courier"/>
            </a:endParaRPr>
          </a:p>
          <a:p>
            <a:pPr>
              <a:lnSpc>
                <a:spcPts val="800"/>
              </a:lnSpc>
              <a:defRPr>
                <a:solidFill>
                  <a:srgbClr val="000000"/>
                </a:solidFill>
              </a:defRPr>
            </a:pPr>
            <a:r>
              <a:rPr sz="1800" b="0" i="0">
                <a:latin typeface="Courier"/>
              </a:rPr>
              <a:t> 103    Y= 19.94+9.47j mS     lengte=7.15 cm</a:t>
            </a:r>
            <a:endParaRPr sz="1800" b="0" i="0">
              <a:latin typeface="Courier"/>
            </a:endParaRPr>
          </a:p>
          <a:p>
            <a:pPr>
              <a:lnSpc>
                <a:spcPts val="800"/>
              </a:lnSpc>
              <a:defRPr>
                <a:solidFill>
                  <a:srgbClr val="000000"/>
                </a:solidFill>
              </a:defRPr>
            </a:pPr>
            <a:r>
              <a:rPr sz="1800" b="0" i="0">
                <a:latin typeface="Courier"/>
              </a:rPr>
              <a:t> 104    Y= 20.11+9.51j mS     lengte=7.22 cm</a:t>
            </a:r>
            <a:endParaRPr sz="1800" b="0" i="0">
              <a:latin typeface="Courier"/>
            </a:endParaRPr>
          </a:p>
          <a:p>
            <a:pPr>
              <a:lnSpc>
                <a:spcPts val="800"/>
              </a:lnSpc>
              <a:defRPr>
                <a:solidFill>
                  <a:srgbClr val="000000"/>
                </a:solidFill>
              </a:defRPr>
            </a:pPr>
            <a:r>
              <a:rPr sz="1800" b="0" i="0">
                <a:latin typeface="Courier"/>
              </a:rPr>
              <a:t> 105    Y= 20.28+9.55j mS     lengte=7.29 cm</a:t>
            </a:r>
            <a:endParaRPr sz="1800" b="0" i="0">
              <a:latin typeface="Courier"/>
            </a:endParaRPr>
          </a:p>
          <a:p>
            <a:pPr>
              <a:lnSpc>
                <a:spcPts val="800"/>
              </a:lnSpc>
              <a:defRPr>
                <a:solidFill>
                  <a:srgbClr val="000000"/>
                </a:solidFill>
              </a:defRPr>
            </a:pPr>
            <a:endParaRPr sz="18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1800" b="0" i="0">
                <a:latin typeface="Courier"/>
              </a:rPr>
              <a:t>hoek    admitantie (Siemens)     lengte coax (cm)</a:t>
            </a:r>
            <a:endParaRPr sz="1800" b="0" i="0">
              <a:latin typeface="Courier"/>
            </a:endParaRPr>
          </a:p>
          <a:p>
            <a:pPr>
              <a:lnSpc>
                <a:spcPts val="800"/>
              </a:lnSpc>
              <a:defRPr>
                <a:solidFill>
                  <a:srgbClr val="000000"/>
                </a:solidFill>
              </a:defRPr>
            </a:pPr>
            <a:r>
              <a:rPr sz="1800" b="0" i="0">
                <a:latin typeface="Courier"/>
              </a:rPr>
              <a:t> 125       Y= -10.41j mS     lengte=8.68 cm</a:t>
            </a:r>
            <a:endParaRPr sz="1800" b="0" i="0">
              <a:latin typeface="Courier"/>
            </a:endParaRPr>
          </a:p>
          <a:p>
            <a:pPr>
              <a:lnSpc>
                <a:spcPts val="800"/>
              </a:lnSpc>
              <a:defRPr>
                <a:solidFill>
                  <a:srgbClr val="000000"/>
                </a:solidFill>
              </a:defRPr>
            </a:pPr>
            <a:r>
              <a:rPr sz="1800" b="0" i="0">
                <a:latin typeface="Courier"/>
              </a:rPr>
              <a:t> 126       Y= -10.19j mS     lengte=8.75 cm</a:t>
            </a:r>
            <a:endParaRPr sz="1800" b="0" i="0">
              <a:latin typeface="Courier"/>
            </a:endParaRPr>
          </a:p>
          <a:p>
            <a:pPr>
              <a:lnSpc>
                <a:spcPts val="800"/>
              </a:lnSpc>
              <a:defRPr>
                <a:solidFill>
                  <a:srgbClr val="000000"/>
                </a:solidFill>
              </a:defRPr>
            </a:pPr>
            <a:r>
              <a:rPr sz="1800" b="0" i="0">
                <a:latin typeface="Courier"/>
              </a:rPr>
              <a:t> 127       Y= -9.97j mS     lengte=8.82 cm</a:t>
            </a:r>
            <a:endParaRPr sz="1800" b="0" i="0">
              <a:latin typeface="Courier"/>
            </a:endParaRPr>
          </a:p>
          <a:p>
            <a:pPr>
              <a:lnSpc>
                <a:spcPts val="800"/>
              </a:lnSpc>
              <a:defRPr>
                <a:solidFill>
                  <a:srgbClr val="000000"/>
                </a:solidFill>
              </a:defRPr>
            </a:pPr>
            <a:r>
              <a:rPr sz="1800" b="0" i="0">
                <a:latin typeface="Courier"/>
              </a:rPr>
              <a:t> 128       Y= -9.75j mS     lengte=8.89 cm</a:t>
            </a:r>
            <a:endParaRPr sz="1800" b="0" i="0">
              <a:latin typeface="Courier"/>
            </a:endParaRPr>
          </a:p>
          <a:p>
            <a:pPr>
              <a:lnSpc>
                <a:spcPts val="800"/>
              </a:lnSpc>
              <a:defRPr>
                <a:solidFill>
                  <a:srgbClr val="000000"/>
                </a:solidFill>
              </a:defRPr>
            </a:pPr>
            <a:r>
              <a:rPr sz="1800" b="0" i="0">
                <a:latin typeface="Courier"/>
              </a:rPr>
              <a:t> 129       Y= -9.54j mS     lengte=8.96 cm</a:t>
            </a:r>
            <a:endParaRPr sz="1800" b="0" i="0">
              <a:latin typeface="Courier"/>
            </a:endParaRPr>
          </a:p>
          <a:p>
            <a:pPr>
              <a:lnSpc>
                <a:spcPts val="800"/>
              </a:lnSpc>
              <a:defRPr>
                <a:solidFill>
                  <a:srgbClr val="000000"/>
                </a:solidFill>
              </a:defRPr>
            </a:pPr>
            <a:r>
              <a:rPr sz="1800" b="0" i="0">
                <a:latin typeface="Courier"/>
              </a:rPr>
              <a:t> 130       Y= -9.33j mS     lengte=9.03 cm</a:t>
            </a:r>
            <a:endParaRPr sz="1800" b="0" i="0">
              <a:latin typeface="Courier"/>
            </a:endParaRPr>
          </a:p>
          <a:p>
            <a:pPr>
              <a:lnSpc>
                <a:spcPts val="800"/>
              </a:lnSpc>
              <a:defRPr>
                <a:solidFill>
                  <a:srgbClr val="000000"/>
                </a:solidFill>
              </a:defRPr>
            </a:pPr>
            <a:endParaRPr sz="18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achtste oplossing te realiseren wordt dus:</a:t>
            </a:r>
            <a:endParaRPr sz="3000" b="0" i="0">
              <a:latin typeface="Calibri"/>
            </a:endParaR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achtste oplossing.</a:t>
            </a:r>
            <a:endParaRPr sz="3000" b="0" i="0">
              <a:latin typeface="Calibri"/>
            </a:endParaR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4586287" y="2084831"/>
            <a:ext cx="3019425" cy="885825"/>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1800" b="0" i="0">
                <a:latin typeface="Courier"/>
              </a:rPr>
              <a:t>hoek    impedantie (Ohm)     lengte coax (cm)</a:t>
            </a:r>
            <a:endParaRPr sz="1800" b="0" i="0">
              <a:latin typeface="Courier"/>
            </a:endParaRPr>
          </a:p>
          <a:p>
            <a:pPr>
              <a:lnSpc>
                <a:spcPts val="800"/>
              </a:lnSpc>
              <a:defRPr>
                <a:solidFill>
                  <a:srgbClr val="000000"/>
                </a:solidFill>
              </a:defRPr>
            </a:pPr>
            <a:r>
              <a:rPr sz="1800" b="0" i="0">
                <a:latin typeface="Courier"/>
              </a:rPr>
              <a:t> 280  Z= 48.65+23.35j Ohm     lengte=19.44 cm</a:t>
            </a:r>
            <a:endParaRPr sz="1800" b="0" i="0">
              <a:latin typeface="Courier"/>
            </a:endParaRPr>
          </a:p>
          <a:p>
            <a:pPr>
              <a:lnSpc>
                <a:spcPts val="800"/>
              </a:lnSpc>
              <a:defRPr>
                <a:solidFill>
                  <a:srgbClr val="000000"/>
                </a:solidFill>
              </a:defRPr>
            </a:pPr>
            <a:r>
              <a:rPr sz="1800" b="0" i="0">
                <a:latin typeface="Courier"/>
              </a:rPr>
              <a:t> 281  Z= 49.04+23.47j Ohm     lengte=19.51 cm</a:t>
            </a:r>
            <a:endParaRPr sz="1800" b="0" i="0">
              <a:latin typeface="Courier"/>
            </a:endParaRPr>
          </a:p>
          <a:p>
            <a:pPr>
              <a:lnSpc>
                <a:spcPts val="800"/>
              </a:lnSpc>
              <a:defRPr>
                <a:solidFill>
                  <a:srgbClr val="000000"/>
                </a:solidFill>
              </a:defRPr>
            </a:pPr>
            <a:r>
              <a:rPr sz="1800" b="0" i="0">
                <a:latin typeface="Courier"/>
              </a:rPr>
              <a:t> 282  Z= 49.45+23.58j Ohm     lengte=19.58 cm</a:t>
            </a:r>
            <a:endParaRPr sz="1800" b="0" i="0">
              <a:latin typeface="Courier"/>
            </a:endParaRPr>
          </a:p>
          <a:p>
            <a:pPr>
              <a:lnSpc>
                <a:spcPts val="800"/>
              </a:lnSpc>
              <a:defRPr>
                <a:solidFill>
                  <a:srgbClr val="000000"/>
                </a:solidFill>
              </a:defRPr>
            </a:pPr>
            <a:r>
              <a:rPr sz="1800" b="0" i="0">
                <a:latin typeface="Courier"/>
              </a:rPr>
              <a:t> 283  Z= 49.86+23.68j Ohm     lengte=19.65 cm</a:t>
            </a:r>
            <a:endParaRPr sz="1800" b="0" i="0">
              <a:latin typeface="Courier"/>
            </a:endParaRPr>
          </a:p>
          <a:p>
            <a:pPr>
              <a:lnSpc>
                <a:spcPts val="800"/>
              </a:lnSpc>
              <a:defRPr>
                <a:solidFill>
                  <a:srgbClr val="000000"/>
                </a:solidFill>
              </a:defRPr>
            </a:pPr>
            <a:r>
              <a:rPr sz="1800" b="0" i="0">
                <a:latin typeface="Courier"/>
              </a:rPr>
              <a:t> 284  Z= 50.27+23.78j Ohm     lengte=19.72 cm</a:t>
            </a:r>
            <a:endParaRPr sz="1800" b="0" i="0">
              <a:latin typeface="Courier"/>
            </a:endParaRPr>
          </a:p>
          <a:p>
            <a:pPr>
              <a:lnSpc>
                <a:spcPts val="800"/>
              </a:lnSpc>
              <a:defRPr>
                <a:solidFill>
                  <a:srgbClr val="000000"/>
                </a:solidFill>
              </a:defRPr>
            </a:pPr>
            <a:endParaRPr sz="18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eerst oplossing te realiseren wordt dus:</a:t>
            </a:r>
            <a:endParaRPr sz="3000" b="0" i="0">
              <a:latin typeface="Calibri"/>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eerste oplossing</a:t>
            </a:r>
            <a:endParaRPr sz="3000" b="0" i="0">
              <a:latin typeface="Calibri"/>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2: Bijplaatsen van een inductantie in serie</a:t>
            </a:r>
            <a:endParaRPr sz="3000" b="0" i="0">
              <a:latin typeface="Calibri"/>
            </a:endParaRPr>
          </a:p>
          <a:p>
            <a:endParaRPr sz="3000" b="0" i="0">
              <a:latin typeface="Calibri"/>
            </a:endParaRPr>
          </a:p>
          <a:p>
            <a:r>
              <a:rPr sz="3000" b="0" i="0">
                <a:latin typeface="Calibri"/>
              </a:rPr>
              <a:t>We plaatsen $\frac{Z_L}{Z_0}=1.6$ op de Smith kaart en we zoeken waar we de r=1 cirkel snijden in het onderste deel van de kaart.</a:t>
            </a:r>
            <a:endParaRPr sz="3000" b="0" i="0">
              <a:latin typeface="Calibri"/>
            </a:endParaRPr>
          </a:p>
        </p:txBody>
      </p:sp>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657</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55</cp:revision>
  <dcterms:created xsi:type="dcterms:W3CDTF">2017-06-28T07:18:12Z</dcterms:created>
  <dcterms:modified xsi:type="dcterms:W3CDTF">2024-10-23T21:04:12Z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